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6" r:id="rId2"/>
    <p:sldId id="273" r:id="rId3"/>
    <p:sldId id="274" r:id="rId4"/>
    <p:sldId id="275" r:id="rId5"/>
    <p:sldId id="276" r:id="rId6"/>
    <p:sldId id="290" r:id="rId7"/>
    <p:sldId id="270" r:id="rId8"/>
    <p:sldId id="271" r:id="rId9"/>
    <p:sldId id="256" r:id="rId10"/>
    <p:sldId id="260" r:id="rId11"/>
    <p:sldId id="261" r:id="rId12"/>
    <p:sldId id="262" r:id="rId13"/>
    <p:sldId id="264" r:id="rId14"/>
    <p:sldId id="267" r:id="rId15"/>
    <p:sldId id="289" r:id="rId16"/>
    <p:sldId id="291" r:id="rId17"/>
    <p:sldId id="308" r:id="rId18"/>
    <p:sldId id="294" r:id="rId19"/>
    <p:sldId id="307" r:id="rId20"/>
    <p:sldId id="298" r:id="rId21"/>
    <p:sldId id="300" r:id="rId22"/>
    <p:sldId id="305" r:id="rId23"/>
    <p:sldId id="304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4" autoAdjust="0"/>
    <p:restoredTop sz="94660" autoAdjust="0"/>
  </p:normalViewPr>
  <p:slideViewPr>
    <p:cSldViewPr snapToGrid="0">
      <p:cViewPr>
        <p:scale>
          <a:sx n="80" d="100"/>
          <a:sy n="80" d="100"/>
        </p:scale>
        <p:origin x="-72" y="-6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&#1052;&#1086;&#1080;%20&#1076;&#1086;&#1082;&#1091;&#1084;&#1077;&#1085;&#1090;&#1099;\&#1041;&#1070;&#1044;&#1046;&#1045;&#1058;%20&#1076;&#1083;&#1103;%20&#1043;&#1056;&#1040;&#1046;&#1044;&#1040;&#1053;%202016\&#1073;&#1102;&#1076;&#1078;&#1077;&#1090;%20&#1076;&#1083;&#1103;%20&#1075;&#1088;&#1072;&#1078;&#1076;&#1072;&#1085;%202017\2.%20&#1057;&#1090;&#1088;&#1091;&#1082;&#1090;&#1091;&#1088;&#1072;%20&#1089;&#1086;&#1073;&#1089;&#1090;&#1074;&#1077;&#1085;&#1085;&#1099;&#1093;%20&#1076;&#1086;&#1093;&#1086;&#1076;&#1086;&#1074;%20&#1041;&#1102;&#1076;&#1078;&#1077;&#1090;&#1072;%20&#1063;&#1052;&#1056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/>
              <a:t>Структура собственных доходов бюджета Чернышковского муниципального района на 2017 год </a:t>
            </a:r>
          </a:p>
        </c:rich>
      </c:tx>
      <c:layout/>
      <c:overlay val="0"/>
    </c:title>
    <c:autoTitleDeleted val="0"/>
    <c:view3D>
      <c:rotX val="50"/>
      <c:rotY val="13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17187686169579E-2"/>
          <c:y val="7.5675204631041673E-2"/>
          <c:w val="0.54075186127025954"/>
          <c:h val="0.81702903737823285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Lbls>
            <c:numFmt formatCode="0.0%" sourceLinked="0"/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Лист1!$B$6:$B$14</c:f>
              <c:strCache>
                <c:ptCount val="9"/>
                <c:pt idx="0">
                  <c:v>Налог на доходы физических лиц</c:v>
                </c:pt>
                <c:pt idx="1">
                  <c:v>Единый налог на вмененный доход</c:v>
                </c:pt>
                <c:pt idx="2">
                  <c:v>Единый сельскохозяйственный налог</c:v>
                </c:pt>
                <c:pt idx="3">
                  <c:v>Государственная пошлина</c:v>
                </c:pt>
                <c:pt idx="4">
                  <c:v>Доходы от использования имущества, находящегося в государственной и муниципальной собственности</c:v>
                </c:pt>
                <c:pt idx="5">
                  <c:v>Плата за негативное воздействие на окружающую среду</c:v>
                </c:pt>
                <c:pt idx="6">
                  <c:v>Доходы от оказания платных услуг и компенсации затрат бюджета</c:v>
                </c:pt>
                <c:pt idx="7">
                  <c:v>Доходы от продажи земельных участков</c:v>
                </c:pt>
                <c:pt idx="8">
                  <c:v>Штрафы, санкции, возмещение ущерба</c:v>
                </c:pt>
              </c:strCache>
            </c:strRef>
          </c:cat>
          <c:val>
            <c:numRef>
              <c:f>Лист1!$C$6:$C$14</c:f>
              <c:numCache>
                <c:formatCode>_-* #,##0.0_р_._-;\-* #,##0.0_р_._-;_-* "-"?_р_._-;_-@_-</c:formatCode>
                <c:ptCount val="9"/>
                <c:pt idx="0">
                  <c:v>70697</c:v>
                </c:pt>
                <c:pt idx="1">
                  <c:v>4010</c:v>
                </c:pt>
                <c:pt idx="2">
                  <c:v>2332</c:v>
                </c:pt>
                <c:pt idx="3">
                  <c:v>1050</c:v>
                </c:pt>
                <c:pt idx="4">
                  <c:v>8625.2000000000007</c:v>
                </c:pt>
                <c:pt idx="5">
                  <c:v>1200</c:v>
                </c:pt>
                <c:pt idx="6">
                  <c:v>2494.1</c:v>
                </c:pt>
                <c:pt idx="7">
                  <c:v>200</c:v>
                </c:pt>
                <c:pt idx="8">
                  <c:v>915</c:v>
                </c:pt>
              </c:numCache>
            </c:numRef>
          </c:val>
        </c:ser>
        <c:ser>
          <c:idx val="1"/>
          <c:order val="1"/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Лист1!$B$6:$B$14</c:f>
              <c:strCache>
                <c:ptCount val="9"/>
                <c:pt idx="0">
                  <c:v>Налог на доходы физических лиц</c:v>
                </c:pt>
                <c:pt idx="1">
                  <c:v>Единый налог на вмененный доход</c:v>
                </c:pt>
                <c:pt idx="2">
                  <c:v>Единый сельскохозяйственный налог</c:v>
                </c:pt>
                <c:pt idx="3">
                  <c:v>Государственная пошлина</c:v>
                </c:pt>
                <c:pt idx="4">
                  <c:v>Доходы от использования имущества, находящегося в государственной и муниципальной собственности</c:v>
                </c:pt>
                <c:pt idx="5">
                  <c:v>Плата за негативное воздействие на окружающую среду</c:v>
                </c:pt>
                <c:pt idx="6">
                  <c:v>Доходы от оказания платных услуг и компенсации затрат бюджета</c:v>
                </c:pt>
                <c:pt idx="7">
                  <c:v>Доходы от продажи земельных участков</c:v>
                </c:pt>
                <c:pt idx="8">
                  <c:v>Штрафы, санкции, возмещение ущерба</c:v>
                </c:pt>
              </c:strCache>
            </c:strRef>
          </c:cat>
          <c:val>
            <c:numRef>
              <c:f>Лист1!$D$6:$D$14</c:f>
              <c:numCache>
                <c:formatCode>_-* #,##0.0_р_._-;\-* #,##0.0_р_._-;_-* "-"?_р_._-;_-@_-</c:formatCode>
                <c:ptCount val="9"/>
                <c:pt idx="0">
                  <c:v>77.244810884222929</c:v>
                </c:pt>
                <c:pt idx="1">
                  <c:v>4.3813979609563898</c:v>
                </c:pt>
                <c:pt idx="2">
                  <c:v>2.5479850486160354</c:v>
                </c:pt>
                <c:pt idx="3">
                  <c:v>1.1472488426444414</c:v>
                </c:pt>
                <c:pt idx="4">
                  <c:v>9.4240483024541302</c:v>
                </c:pt>
                <c:pt idx="5">
                  <c:v>1.3111415344507902</c:v>
                </c:pt>
                <c:pt idx="6">
                  <c:v>2.7250984175614295</c:v>
                </c:pt>
                <c:pt idx="7">
                  <c:v>0.21852358907513167</c:v>
                </c:pt>
                <c:pt idx="8">
                  <c:v>0.99974542001872746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3554261074508533"/>
          <c:y val="0.16257665466235324"/>
          <c:w val="0.32814090203010338"/>
          <c:h val="0.83742334533764662"/>
        </c:manualLayout>
      </c:layout>
      <c:overlay val="0"/>
      <c:spPr>
        <a:solidFill>
          <a:schemeClr val="lt1"/>
        </a:solidFill>
        <a:ln w="25400" cap="flat" cmpd="sng" algn="ctr">
          <a:noFill/>
          <a:prstDash val="solid"/>
        </a:ln>
        <a:effectLst/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noFill/>
      <a:prstDash val="solid"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0.31268</cdr:x>
      <cdr:y>0.47866</cdr:y>
    </cdr:from>
    <cdr:to>
      <cdr:x>0.57324</cdr:x>
      <cdr:y>0.48427</cdr:y>
    </cdr:to>
    <cdr:sp macro="" textlink="">
      <cdr:nvSpPr>
        <cdr:cNvPr id="3" name="TextBox 2"/>
        <cdr:cNvSpPr txBox="1"/>
      </cdr:nvSpPr>
      <cdr:spPr>
        <a:xfrm xmlns:a="http://schemas.openxmlformats.org/drawingml/2006/main" flipH="1" flipV="1">
          <a:off x="2114549" y="2762250"/>
          <a:ext cx="1762125" cy="1066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7489" y="119062"/>
            <a:ext cx="9305306" cy="579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652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2370" y="384175"/>
            <a:ext cx="10208260" cy="57448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4555" y="402590"/>
            <a:ext cx="637921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en-US" sz="3600" b="1"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Строительство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14450" y="1049655"/>
            <a:ext cx="9765665" cy="54952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5385" y="681990"/>
            <a:ext cx="9834880" cy="55340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7025" y="393065"/>
            <a:ext cx="9777730" cy="5743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1055" y="398780"/>
            <a:ext cx="10593070" cy="59613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336" y="228599"/>
            <a:ext cx="8934450" cy="6472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836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1" y="123825"/>
            <a:ext cx="9721516" cy="660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984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408" y="592529"/>
            <a:ext cx="9535885" cy="5986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566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4885860"/>
              </p:ext>
            </p:extLst>
          </p:nvPr>
        </p:nvGraphicFramePr>
        <p:xfrm>
          <a:off x="1600200" y="565485"/>
          <a:ext cx="8831179" cy="5678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022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850" y="100013"/>
            <a:ext cx="9005888" cy="666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8658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238" y="412750"/>
            <a:ext cx="8640762" cy="603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814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341313"/>
            <a:ext cx="9017000" cy="617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198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563" y="481013"/>
            <a:ext cx="8772525" cy="589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574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0291617"/>
              </p:ext>
            </p:extLst>
          </p:nvPr>
        </p:nvGraphicFramePr>
        <p:xfrm>
          <a:off x="1392072" y="1825625"/>
          <a:ext cx="9676262" cy="4263748"/>
        </p:xfrm>
        <a:graphic>
          <a:graphicData uri="http://schemas.openxmlformats.org/drawingml/2006/table">
            <a:tbl>
              <a:tblPr firstRow="1" firstCol="1" bandRow="1"/>
              <a:tblGrid>
                <a:gridCol w="6994988"/>
                <a:gridCol w="907065"/>
                <a:gridCol w="887105"/>
                <a:gridCol w="887104"/>
              </a:tblGrid>
              <a:tr h="593611"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5" marR="649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Сумма   2017 г.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5" marR="649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Сумма   2018 г.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5" marR="649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Сумма   2019 г.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5" marR="649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254404"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5" marR="64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5" marR="64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5" marR="64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5" marR="64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4551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Муниципальная  программа  "Противодействия коррупции в Чернышковском муниципальном районе Волгоградской области на 2017-2019 годы "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5" marR="649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5" marR="649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5" marR="649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5" marR="649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6826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Муниципальная  программа   «Реализация молодежной политики на территории  Чернышковского  муниципального района Волгоградской области на 2016-2018 годы»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5" marR="649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155,0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5" marR="649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75,0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5" marR="649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5" marR="649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4551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Подпрограмма "Обеспечение эффективной социализации молодежи Чернышковского муниципального района" на 2016-2018 годы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5" marR="649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85,0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5" marR="649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5" marR="649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5" marR="649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4551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Подпрограмма "Гражданско-патриотическое воспитание граждан Чернышковского муниципального района" на 2016-2018 годы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5" marR="649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70,0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5" marR="649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5" marR="649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5" marR="649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6826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 "Организация отдыха, оздоровления и занятости детей и подростков Чернышковского муниципального района" на 2014-2017 годы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5" marR="649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59,1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5" marR="649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5" marR="649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5" marR="649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6826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 "Профилактика правонарушений, терроризма и экстремизма на территории Чернышковского муниципального района на 2017-2019 годы"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5" marR="649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43,5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5" marR="649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40,5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5" marR="649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40,0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5" marR="649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833563" y="1825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1"/>
          <p:cNvSpPr>
            <a:spLocks noChangeArrowheads="1"/>
          </p:cNvSpPr>
          <p:nvPr/>
        </p:nvSpPr>
        <p:spPr bwMode="auto">
          <a:xfrm>
            <a:off x="1392072" y="409434"/>
            <a:ext cx="9717206" cy="777922"/>
          </a:xfrm>
          <a:prstGeom prst="roundRect">
            <a:avLst>
              <a:gd name="adj" fmla="val 16667"/>
            </a:avLst>
          </a:prstGeom>
          <a:solidFill>
            <a:srgbClr val="33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ПЕРЕЧЕНЬ МУНИЦИПАЛЬНЫХ ЦЕЛЕВЫХ ПРОГРАММ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ЧЕРНЫШКОВСКОГО МУНИЦИПАЛЬНОГО РАЙОНА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19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253850"/>
              </p:ext>
            </p:extLst>
          </p:nvPr>
        </p:nvGraphicFramePr>
        <p:xfrm>
          <a:off x="1364207" y="484031"/>
          <a:ext cx="9760993" cy="5713654"/>
        </p:xfrm>
        <a:graphic>
          <a:graphicData uri="http://schemas.openxmlformats.org/drawingml/2006/table">
            <a:tbl>
              <a:tblPr firstRow="1" firstCol="1" bandRow="1"/>
              <a:tblGrid>
                <a:gridCol w="7248096"/>
                <a:gridCol w="881655"/>
                <a:gridCol w="787688"/>
                <a:gridCol w="843554"/>
              </a:tblGrid>
              <a:tr h="741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 «Комплексные меры противодействия злоупотреблению наркотическими  средствами и их незаконному обороту"  на 2017-2019 годы»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9" marR="57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9" marR="57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9" marR="57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9" marR="57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4941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 «Поддержка  и  развитие казачества на  территории   Чернышковского  муниципального  района" на 2017-2019 годы»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9" marR="57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9" marR="57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9" marR="57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9" marR="57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4941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  "Развитие массовой  физической культуры , спорта в Чернышковском  муниципальном районе" на 2016-2018 годы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9" marR="57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150,0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9" marR="57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75,0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9" marR="57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9" marR="57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4941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Муниципальная  программа    "Развитие культуры  Чернышковского   муниципального  района Волгоградской области на 2016-2018 годы"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9" marR="57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10646,4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9" marR="57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9543,4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9" marR="57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9" marR="57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4941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Муниципальная  программа   "Развитие образования Чернышковского   муниципального  района " на 2016-2018 годы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9" marR="57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134543,7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9" marR="57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124927,8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9" marR="57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9" marR="57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4941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Подпрограмма "Обеспечение функционирования муниципальной системы дошкольного образования"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9" marR="57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16715,7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9" marR="57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17503,8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9" marR="57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9" marR="57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4941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Подпрограмма "Обеспечение функционирования муниципальной системы общего образования"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9" marR="57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114708,7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9" marR="57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104125,0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9" marR="57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9" marR="57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2624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Подпрограмма "Поддержка учреждений дополнительного  образования детей"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9" marR="57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3119,3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9" marR="57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3299,0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9" marR="57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9" marR="57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741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"Развитие малого и среднего предпринимательства в Чернышковском  муниципальном районе на 2015-2017гоы"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9" marR="57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9" marR="57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9" marR="57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9" marR="57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741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"Развитие территориального общественного самоуправления Чернышковского  муниципального района на 2015-2017 годы"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9" marR="57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300,0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9" marR="57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9" marR="57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9" marR="57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2624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ВСЕГО РАСХОДОВ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9" marR="574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145997,7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9" marR="57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134711,7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9" marR="57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90,0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39" marR="57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762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221" y="210510"/>
            <a:ext cx="9865895" cy="5999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429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113" y="407987"/>
            <a:ext cx="8931275" cy="619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701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6936" y="385762"/>
            <a:ext cx="9463673" cy="5627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247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325" y="95250"/>
            <a:ext cx="9017000" cy="6665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509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5350" y="561975"/>
            <a:ext cx="10558780" cy="55232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42210" y="348615"/>
            <a:ext cx="7665085" cy="452755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3600" b="1">
                <a:solidFill>
                  <a:srgbClr val="002060"/>
                </a:solidFill>
                <a:uFillTx/>
                <a:latin typeface="+mn-lt"/>
              </a:rPr>
              <a:t>Валовый внутренний продукт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8135" y="1213485"/>
            <a:ext cx="9460865" cy="53238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Изображение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105" y="1073150"/>
            <a:ext cx="9675495" cy="554863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337243" y="402590"/>
            <a:ext cx="6275705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altLang="en-US" sz="3600" b="1">
                <a:ln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Промышленное производство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320</Words>
  <Application>Microsoft Office PowerPoint</Application>
  <PresentationFormat>Произвольный</PresentationFormat>
  <Paragraphs>82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Валовый внутренний продукт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WPP Presentation</dc:title>
  <dc:creator>user</dc:creator>
  <cp:lastModifiedBy>Бойко В.В.</cp:lastModifiedBy>
  <cp:revision>27</cp:revision>
  <cp:lastPrinted>2017-02-01T10:14:56Z</cp:lastPrinted>
  <dcterms:created xsi:type="dcterms:W3CDTF">2017-01-30T13:12:29Z</dcterms:created>
  <dcterms:modified xsi:type="dcterms:W3CDTF">2017-02-01T14:18:03Z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1049-10.1.0.5452</vt:lpwstr>
  </property>
</Properties>
</file>